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7587112-3DC7-446E-A3D2-DD1C54606320}">
          <p14:sldIdLst>
            <p14:sldId id="258"/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900" b="1" dirty="0">
                <a:solidFill>
                  <a:schemeClr val="bg1"/>
                </a:solidFill>
                <a:latin typeface="Brush Script MT" pitchFamily="66" charset="0"/>
              </a:rPr>
              <a:t>In the name of Allah</a:t>
            </a:r>
            <a:r>
              <a:rPr lang="en-US" sz="4800" dirty="0">
                <a:solidFill>
                  <a:schemeClr val="bg1"/>
                </a:solidFill>
                <a:latin typeface="Brush Script MT" pitchFamily="66" charset="0"/>
              </a:rPr>
              <a:t/>
            </a:r>
            <a:br>
              <a:rPr lang="en-US" sz="4800" dirty="0">
                <a:solidFill>
                  <a:schemeClr val="bg1"/>
                </a:solidFill>
                <a:latin typeface="Brush Script MT" pitchFamily="66" charset="0"/>
              </a:rPr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D:\pic\mail\f5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400" y="228600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800" b="1" dirty="0" smtClean="0">
                <a:solidFill>
                  <a:schemeClr val="bg1"/>
                </a:solidFill>
                <a:latin typeface="Brush Script MT" pitchFamily="66" charset="0"/>
              </a:rPr>
              <a:t>In the name of Allah</a:t>
            </a:r>
            <a:r>
              <a:rPr lang="en-US" sz="4800" dirty="0" smtClean="0">
                <a:solidFill>
                  <a:schemeClr val="bg1"/>
                </a:solidFill>
                <a:latin typeface="Brush Script MT" pitchFamily="66" charset="0"/>
              </a:rPr>
              <a:t/>
            </a:r>
            <a:br>
              <a:rPr lang="en-US" sz="4800" dirty="0" smtClean="0">
                <a:solidFill>
                  <a:schemeClr val="bg1"/>
                </a:solidFill>
                <a:latin typeface="Brush Script MT" pitchFamily="66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5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FFFF00"/>
                </a:solidFill>
              </a:rPr>
              <a:t>دستورالعمل استفاده از تی ها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/>
              <a:t>وسایل مربوط به این نظافت از قبیل سطل ها، نخ تی باید بصورت خشک و در محل مناسب نگهداری شود . تی ها باید همیشه آویزان باشند و در صورت امکان در هوای آزاد </a:t>
            </a:r>
            <a:r>
              <a:rPr lang="fa-IR" sz="3600" dirty="0" smtClean="0"/>
              <a:t>نگهداری شوند</a:t>
            </a:r>
          </a:p>
          <a:p>
            <a:pPr algn="r" rtl="1"/>
            <a:r>
              <a:rPr lang="en-US" sz="3600" dirty="0" smtClean="0"/>
              <a:t>.</a:t>
            </a:r>
            <a:r>
              <a:rPr lang="fa-IR" sz="3600" dirty="0" smtClean="0"/>
              <a:t>خشک </a:t>
            </a:r>
            <a:r>
              <a:rPr lang="fa-IR" sz="3600" dirty="0"/>
              <a:t>نمودن وسایل تمیز کننده زمین لازم بوده زیرا براحتی با باسیل های گرم منفی آلوده می </a:t>
            </a:r>
            <a:r>
              <a:rPr lang="fa-IR" sz="3600" dirty="0" smtClean="0"/>
              <a:t>شوند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11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 smtClean="0">
                <a:solidFill>
                  <a:srgbClr val="FFFF00"/>
                </a:solidFill>
              </a:rPr>
              <a:t>انواع تی های مورد استفاده در بیمارستان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43100"/>
            <a:ext cx="8763000" cy="41830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3600" dirty="0" smtClean="0">
                <a:solidFill>
                  <a:srgbClr val="FFFF00"/>
                </a:solidFill>
              </a:rPr>
              <a:t>تی زرد                اتاق ایزوله و موارد عفونی </a:t>
            </a:r>
          </a:p>
          <a:p>
            <a:pPr marL="36576" indent="0" algn="ctr" rtl="1">
              <a:buNone/>
            </a:pPr>
            <a:r>
              <a:rPr lang="fa-IR" sz="3600" dirty="0" smtClean="0">
                <a:solidFill>
                  <a:srgbClr val="FFFF00"/>
                </a:solidFill>
              </a:rPr>
              <a:t>                     ( خون و ترشحات )</a:t>
            </a:r>
          </a:p>
          <a:p>
            <a:pPr marL="36576" indent="0" algn="ctr" rtl="1">
              <a:buNone/>
            </a:pPr>
            <a:endParaRPr lang="fa-IR" sz="3600" dirty="0" smtClean="0">
              <a:solidFill>
                <a:srgbClr val="FFFF00"/>
              </a:solidFill>
            </a:endParaRPr>
          </a:p>
          <a:p>
            <a:pPr algn="r" rtl="1"/>
            <a:r>
              <a:rPr lang="fa-IR" sz="3600" dirty="0" smtClean="0">
                <a:solidFill>
                  <a:srgbClr val="00B050"/>
                </a:solidFill>
              </a:rPr>
              <a:t>تی سبز               اتاق بیماران و راهرو</a:t>
            </a:r>
          </a:p>
          <a:p>
            <a:pPr marL="36576" indent="0" algn="r" rtl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r" rtl="1"/>
            <a:r>
              <a:rPr lang="fa-IR" sz="3600" dirty="0" smtClean="0"/>
              <a:t>تی سفید              اتاق استراحت ،استیشن </a:t>
            </a:r>
          </a:p>
          <a:p>
            <a:pPr marL="36576" indent="0" algn="r" rtl="1">
              <a:buNone/>
            </a:pPr>
            <a:r>
              <a:rPr lang="fa-IR" sz="3600" dirty="0" smtClean="0"/>
              <a:t>                                 و آبدارخانه</a:t>
            </a:r>
            <a:endParaRPr lang="en-US" sz="3600" dirty="0"/>
          </a:p>
        </p:txBody>
      </p:sp>
      <p:sp>
        <p:nvSpPr>
          <p:cNvPr id="7" name="Left Arrow 6"/>
          <p:cNvSpPr/>
          <p:nvPr/>
        </p:nvSpPr>
        <p:spPr>
          <a:xfrm>
            <a:off x="5306291" y="1943100"/>
            <a:ext cx="1219200" cy="685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5306291" y="4724400"/>
            <a:ext cx="1219200" cy="685800"/>
          </a:xfrm>
          <a:prstGeom prst="leftArrow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5306291" y="3643745"/>
            <a:ext cx="1219200" cy="6858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27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>
                <a:solidFill>
                  <a:srgbClr val="FFFF00"/>
                </a:solidFill>
              </a:rPr>
              <a:t>دستورالعمل استفاده از تی شوی مکانیکی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dirty="0"/>
              <a:t>در هر دو مخزن مقدار معین از آب و ماده ضد عفونی را بر حسب حجم محلول مورد نیاز تهیه </a:t>
            </a:r>
            <a:r>
              <a:rPr lang="fa-IR" dirty="0" smtClean="0"/>
              <a:t>کنید</a:t>
            </a:r>
          </a:p>
          <a:p>
            <a:pPr algn="r" rtl="1"/>
            <a:r>
              <a:rPr lang="en-US" dirty="0" smtClean="0"/>
              <a:t> </a:t>
            </a:r>
            <a:r>
              <a:rPr lang="fa-IR" dirty="0"/>
              <a:t>دو  مخزن را با بر چسب قسمت تمیز و کثیف آن را مشخص (قسمتی که تی </a:t>
            </a:r>
            <a:r>
              <a:rPr lang="fa-IR" dirty="0" smtClean="0"/>
              <a:t>آبگیری</a:t>
            </a:r>
            <a:r>
              <a:rPr lang="fa-IR" dirty="0"/>
              <a:t>  می شود کثیف محسوب می شود ) نمائید</a:t>
            </a:r>
            <a:r>
              <a:rPr lang="en-US" dirty="0" smtClean="0"/>
              <a:t>.</a:t>
            </a:r>
            <a:endParaRPr lang="fa-IR" dirty="0"/>
          </a:p>
          <a:p>
            <a:pPr algn="r" rtl="1"/>
            <a:r>
              <a:rPr lang="en-US" dirty="0"/>
              <a:t>   </a:t>
            </a:r>
            <a:r>
              <a:rPr lang="fa-IR" dirty="0"/>
              <a:t>تی مخصوص را به محلول آماده شده در ظرف تمیز آغشته کنید</a:t>
            </a:r>
            <a:r>
              <a:rPr lang="en-US" dirty="0" smtClean="0"/>
              <a:t>.</a:t>
            </a:r>
            <a:endParaRPr lang="fa-IR" dirty="0"/>
          </a:p>
          <a:p>
            <a:pPr algn="r" rtl="1"/>
            <a:r>
              <a:rPr lang="fa-IR" dirty="0" smtClean="0"/>
              <a:t>سطوح </a:t>
            </a:r>
            <a:r>
              <a:rPr lang="fa-IR" dirty="0"/>
              <a:t>کف زمین را </a:t>
            </a:r>
            <a:r>
              <a:rPr lang="fa-IR" dirty="0" smtClean="0"/>
              <a:t>با حرکت </a:t>
            </a:r>
            <a:r>
              <a:rPr lang="fa-IR" dirty="0"/>
              <a:t>دادن </a:t>
            </a:r>
            <a:r>
              <a:rPr lang="fa-IR" dirty="0" smtClean="0"/>
              <a:t>مارپیچی ( </a:t>
            </a:r>
            <a:r>
              <a:rPr lang="en-US" dirty="0" smtClean="0"/>
              <a:t>S </a:t>
            </a:r>
            <a:r>
              <a:rPr lang="fa-IR" dirty="0" smtClean="0"/>
              <a:t> ) </a:t>
            </a:r>
            <a:r>
              <a:rPr lang="fa-IR" dirty="0"/>
              <a:t>تی کشی کنید</a:t>
            </a:r>
            <a:r>
              <a:rPr lang="en-US" dirty="0" smtClean="0"/>
              <a:t>.</a:t>
            </a:r>
            <a:endParaRPr lang="fa-IR" dirty="0"/>
          </a:p>
          <a:p>
            <a:pPr algn="r" rtl="1"/>
            <a:r>
              <a:rPr lang="fa-IR" dirty="0" smtClean="0"/>
              <a:t>تی </a:t>
            </a:r>
            <a:r>
              <a:rPr lang="fa-IR" dirty="0"/>
              <a:t>را در ظرف مخزن کثیف شستشو داده و آبگیری کنید سپس مجددا وارد قسمت تمیز کرده و شروع به تی زدن کنید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4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b="1" dirty="0">
                <a:solidFill>
                  <a:srgbClr val="FFFF00"/>
                </a:solidFill>
              </a:rPr>
              <a:t>دستورالعمل استفاده از تی شوی مکانیکی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39200" cy="5029200"/>
          </a:xfrm>
        </p:spPr>
        <p:txBody>
          <a:bodyPr>
            <a:normAutofit fontScale="85000" lnSpcReduction="10000"/>
          </a:bodyPr>
          <a:lstStyle/>
          <a:p>
            <a:pPr algn="just" rtl="1"/>
            <a:r>
              <a:rPr lang="fa-IR" dirty="0" smtClean="0"/>
              <a:t>تي هاي آلوده به خون يا مخاط را به هيچ عنوان داخل تي شو فرو نبريد. در اين مواقع تي راداخل تي شوي ثابت گذاشته ابتدا با آب و سپس با مواد ضد عفوني كننده مانند آب ژاول، وايتكس و يا مواد ضدعفوني كننده ديگر تميز كرده و بعد از آب گيري كف را با آن تميز يا ضد عفوني كنيد.</a:t>
            </a:r>
          </a:p>
          <a:p>
            <a:pPr algn="just" rtl="1"/>
            <a:r>
              <a:rPr lang="fa-IR" dirty="0" smtClean="0"/>
              <a:t>بعد </a:t>
            </a:r>
            <a:r>
              <a:rPr lang="fa-IR" dirty="0"/>
              <a:t>از اتمام نظافت يا ضد عفوني هر قسمت يكبار تي را با محلول مواد شوينده يا ضد عفوني كننده آغشته نموده با اين كارهميشه گوشه هاي ديوار تميز خواهد بود.</a:t>
            </a:r>
          </a:p>
          <a:p>
            <a:pPr algn="just"/>
            <a:endParaRPr lang="fa-IR" dirty="0"/>
          </a:p>
          <a:p>
            <a:pPr algn="just" rtl="1">
              <a:buFont typeface="Arial" pitchFamily="34" charset="0"/>
              <a:buChar char="•"/>
            </a:pPr>
            <a:r>
              <a:rPr lang="fa-IR" dirty="0"/>
              <a:t>حتي الامكان از تماس تي با وسايل داخل اتاق خودداري كنيد. براي اين كار ابتدا وسايل قابل حمل يا چرخدار خود را به يكسمت اتاق برده ، كف را تميز يا ضد عفوني كرده و آنها را در جاي خود قرار دهيد</a:t>
            </a:r>
          </a:p>
        </p:txBody>
      </p:sp>
    </p:spTree>
    <p:extLst>
      <p:ext uri="{BB962C8B-B14F-4D97-AF65-F5344CB8AC3E}">
        <p14:creationId xmlns:p14="http://schemas.microsoft.com/office/powerpoint/2010/main" val="2521666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600" b="1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پاشيده شدن خون و مواد آلوده بدن در محيط</a:t>
            </a:r>
            <a:endParaRPr lang="en-US" sz="3600" b="1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92500" lnSpcReduction="20000"/>
          </a:bodyPr>
          <a:lstStyle/>
          <a:p>
            <a:pPr algn="just" rtl="1">
              <a:spcAft>
                <a:spcPts val="1000"/>
              </a:spcAft>
            </a:pPr>
            <a:r>
              <a:rPr lang="fa-IR" sz="2800" dirty="0"/>
              <a:t>دليل احتمال آلودگي به دنبال ريخته شدن موادي مانند ادرار يا غذا ، پاك كردن آن محل با آب و يك ماده دترجنت معمولا كافي است ولي اگر ترشحات ، حاوي ارگانيسم هاي بالقوه خطرناك </a:t>
            </a:r>
            <a:r>
              <a:rPr lang="en-US" sz="2800" dirty="0"/>
              <a:t>)</a:t>
            </a:r>
            <a:r>
              <a:rPr lang="fa-IR" sz="2800" dirty="0"/>
              <a:t>خون ، ... ) باشند بايد از يك ماده گند زدا استفاده كرد</a:t>
            </a:r>
            <a:r>
              <a:rPr lang="en-US" sz="2800" dirty="0"/>
              <a:t>.</a:t>
            </a:r>
          </a:p>
          <a:p>
            <a:pPr marL="457200" indent="-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dirty="0"/>
              <a:t>براي پاك كردن ترشحاتي كه از آلودگي آنها مطمئن هستيم بايد هميشه دستكش يك بار مصرف پوشيد و اگر خطر آلودگي لباس نيز وجود دارد بايستي از گان یکبار مصرف يك بار مصرف</a:t>
            </a:r>
            <a:r>
              <a:rPr lang="en-US" sz="2800" dirty="0"/>
              <a:t> </a:t>
            </a:r>
            <a:r>
              <a:rPr lang="fa-IR" sz="2800" dirty="0"/>
              <a:t>استفاده گردد</a:t>
            </a:r>
            <a:r>
              <a:rPr lang="en-US" sz="2800" dirty="0"/>
              <a:t> .</a:t>
            </a:r>
          </a:p>
          <a:p>
            <a:pPr marL="457200" indent="-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dirty="0"/>
              <a:t>در صورت پاشيده شدن خون ومايعات آلوده به خون در محيط (به عوامل بيماري زا منتقله از راه خون مانند</a:t>
            </a:r>
            <a:r>
              <a:rPr lang="en-US" sz="2800" dirty="0"/>
              <a:t>  HIV</a:t>
            </a:r>
            <a:r>
              <a:rPr lang="fa-IR" sz="2800" dirty="0"/>
              <a:t>و..)</a:t>
            </a:r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0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 fontScale="90000"/>
          </a:bodyPr>
          <a:lstStyle/>
          <a:p>
            <a:pPr mar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40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اگر مقدار خون کمتر از </a:t>
            </a:r>
            <a:r>
              <a:rPr lang="en-US" sz="40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CC</a:t>
            </a:r>
            <a:r>
              <a:rPr lang="fa-IR" sz="40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30 باشد توصيه </a:t>
            </a:r>
            <a:r>
              <a:rPr lang="fa-IR" sz="4000" b="1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مي شود كه</a:t>
            </a:r>
            <a:r>
              <a:rPr lang="en-US" sz="4000" b="1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pPr algn="just" rtl="1"/>
            <a:r>
              <a:rPr lang="fa-IR" dirty="0"/>
              <a:t>دستكش و در صورت لزوم ساير محافظ ها پوشيده </a:t>
            </a:r>
            <a:r>
              <a:rPr lang="fa-IR" dirty="0" smtClean="0"/>
              <a:t>شود.</a:t>
            </a:r>
          </a:p>
          <a:p>
            <a:pPr algn="just" rtl="1"/>
            <a:r>
              <a:rPr lang="fa-IR" dirty="0" smtClean="0"/>
              <a:t>خون </a:t>
            </a:r>
            <a:r>
              <a:rPr lang="fa-IR" dirty="0"/>
              <a:t>ومواد آلوده با حوله يك بار مصرف جمع آوري و پاك شود </a:t>
            </a:r>
            <a:r>
              <a:rPr lang="fa-IR" dirty="0" smtClean="0"/>
              <a:t>.</a:t>
            </a:r>
          </a:p>
          <a:p>
            <a:pPr algn="just" rtl="1"/>
            <a:r>
              <a:rPr lang="fa-IR" dirty="0" smtClean="0"/>
              <a:t>محل </a:t>
            </a:r>
            <a:r>
              <a:rPr lang="fa-IR" dirty="0"/>
              <a:t>مورد نظر با آب و دترجنت (صابون ) شسته شود.</a:t>
            </a:r>
          </a:p>
          <a:p>
            <a:pPr algn="just" rtl="1"/>
            <a:r>
              <a:rPr lang="fa-IR" dirty="0" smtClean="0"/>
              <a:t> </a:t>
            </a:r>
            <a:r>
              <a:rPr lang="fa-IR" dirty="0"/>
              <a:t>با محلول </a:t>
            </a:r>
            <a:r>
              <a:rPr lang="fa-IR" dirty="0" smtClean="0"/>
              <a:t>وایتکس </a:t>
            </a:r>
            <a:r>
              <a:rPr lang="fa-IR" dirty="0" smtClean="0">
                <a:solidFill>
                  <a:srgbClr val="FFFF00"/>
                </a:solidFill>
              </a:rPr>
              <a:t>1% </a:t>
            </a:r>
            <a:r>
              <a:rPr lang="fa-IR" dirty="0" smtClean="0"/>
              <a:t>گندزدايي </a:t>
            </a:r>
            <a:r>
              <a:rPr lang="fa-IR" dirty="0"/>
              <a:t>شود . اگر سطح آلوده شده صاف باشد از </a:t>
            </a:r>
            <a:r>
              <a:rPr lang="fa-IR" dirty="0" smtClean="0"/>
              <a:t>رقت  </a:t>
            </a:r>
            <a:r>
              <a:rPr lang="fa-IR" dirty="0" smtClean="0">
                <a:solidFill>
                  <a:srgbClr val="FFFF00"/>
                </a:solidFill>
              </a:rPr>
              <a:t>1 % </a:t>
            </a:r>
            <a:r>
              <a:rPr lang="fa-IR" dirty="0" smtClean="0"/>
              <a:t>و </a:t>
            </a:r>
            <a:r>
              <a:rPr lang="fa-IR" dirty="0"/>
              <a:t>در صورت داشتن خلل و فرج از رقت </a:t>
            </a:r>
            <a:r>
              <a:rPr lang="fa-IR" dirty="0" smtClean="0">
                <a:solidFill>
                  <a:srgbClr val="FFFF00"/>
                </a:solidFill>
              </a:rPr>
              <a:t>10%  </a:t>
            </a:r>
            <a:r>
              <a:rPr lang="fa-IR" dirty="0" smtClean="0"/>
              <a:t>ماده </a:t>
            </a:r>
            <a:r>
              <a:rPr lang="fa-IR" dirty="0"/>
              <a:t>گندزدا استفاده مي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7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6764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2700" dirty="0" smtClean="0">
                <a:solidFill>
                  <a:srgbClr val="FFFF00"/>
                </a:solidFill>
              </a:rPr>
              <a:t/>
            </a:r>
            <a:br>
              <a:rPr lang="fa-IR" sz="2700" dirty="0" smtClean="0">
                <a:solidFill>
                  <a:srgbClr val="FFFF00"/>
                </a:solidFill>
              </a:rPr>
            </a:br>
            <a:r>
              <a:rPr lang="fa-IR" sz="3100" b="1" dirty="0" smtClean="0">
                <a:solidFill>
                  <a:srgbClr val="FFFF00"/>
                </a:solidFill>
              </a:rPr>
              <a:t>در </a:t>
            </a:r>
            <a:r>
              <a:rPr lang="fa-IR" sz="3100" b="1" dirty="0">
                <a:solidFill>
                  <a:srgbClr val="FFFF00"/>
                </a:solidFill>
              </a:rPr>
              <a:t>صورتي كه مقدار زياد خون يا مايعات آلوده به خون در محيط ريخته شده </a:t>
            </a:r>
            <a:r>
              <a:rPr lang="fa-IR" sz="3100" b="1" dirty="0" smtClean="0">
                <a:solidFill>
                  <a:srgbClr val="FFFF00"/>
                </a:solidFill>
              </a:rPr>
              <a:t>( </a:t>
            </a:r>
            <a:r>
              <a:rPr lang="fa-IR" sz="3100" b="1" dirty="0">
                <a:solidFill>
                  <a:srgbClr val="FFFF00"/>
                </a:solidFill>
              </a:rPr>
              <a:t>بيشتر از 30 سي سي </a:t>
            </a:r>
            <a:r>
              <a:rPr lang="fa-IR" sz="3100" b="1" dirty="0" smtClean="0">
                <a:solidFill>
                  <a:srgbClr val="FFFF00"/>
                </a:solidFill>
              </a:rPr>
              <a:t>) </a:t>
            </a:r>
            <a:r>
              <a:rPr lang="fa-IR" sz="3100" b="1" dirty="0">
                <a:solidFill>
                  <a:srgbClr val="FFFF00"/>
                </a:solidFill>
              </a:rPr>
              <a:t>يا اگر خون و ساير مايعات ، محتوي شيشه شكسته با اشيا ء نوك تيز باشند بايد :</a:t>
            </a:r>
            <a:r>
              <a:rPr lang="fa-IR" sz="1600" dirty="0"/>
              <a:t/>
            </a:r>
            <a:br>
              <a:rPr lang="fa-IR" sz="1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2873"/>
            <a:ext cx="8610600" cy="4648200"/>
          </a:xfrm>
        </p:spPr>
        <p:txBody>
          <a:bodyPr/>
          <a:lstStyle/>
          <a:p>
            <a:pPr algn="r" rtl="1"/>
            <a:r>
              <a:rPr lang="fa-IR" dirty="0" smtClean="0"/>
              <a:t> </a:t>
            </a:r>
            <a:r>
              <a:rPr lang="fa-IR" dirty="0"/>
              <a:t>حوله يك بار مصرف روي آن پهن نمود و موضع را پوشاند .</a:t>
            </a:r>
          </a:p>
          <a:p>
            <a:pPr algn="r" rtl="1"/>
            <a:r>
              <a:rPr lang="fa-IR" dirty="0" smtClean="0"/>
              <a:t> </a:t>
            </a:r>
            <a:r>
              <a:rPr lang="fa-IR" dirty="0"/>
              <a:t>روي آن محلول </a:t>
            </a:r>
            <a:r>
              <a:rPr lang="fa-IR" dirty="0" smtClean="0"/>
              <a:t>وایتکس با </a:t>
            </a:r>
            <a:r>
              <a:rPr lang="fa-IR" dirty="0"/>
              <a:t>رقت 10 % ريخت و حداقل 10 دقيقه صبر كرد</a:t>
            </a:r>
          </a:p>
          <a:p>
            <a:pPr algn="r" rtl="1"/>
            <a:r>
              <a:rPr lang="fa-IR" dirty="0" smtClean="0"/>
              <a:t>با </a:t>
            </a:r>
            <a:r>
              <a:rPr lang="fa-IR" dirty="0"/>
              <a:t>حوله يك بار مصرف آن را جمع كرد.</a:t>
            </a:r>
          </a:p>
          <a:p>
            <a:pPr algn="r" rtl="1"/>
            <a:r>
              <a:rPr lang="fa-IR" dirty="0" smtClean="0"/>
              <a:t>با </a:t>
            </a:r>
            <a:r>
              <a:rPr lang="fa-IR" dirty="0"/>
              <a:t>آب و دترجنت محل را پاك و تميز نمود .</a:t>
            </a:r>
          </a:p>
          <a:p>
            <a:pPr algn="r" rtl="1"/>
            <a:r>
              <a:rPr lang="fa-IR" dirty="0" smtClean="0"/>
              <a:t>با </a:t>
            </a:r>
            <a:r>
              <a:rPr lang="fa-IR" dirty="0"/>
              <a:t>محلول هيپوكلريت سديم ( آب ژاول ) گندزدايي انجام شود(مانند شرح قبلي)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55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>
                <a:solidFill>
                  <a:srgbClr val="FFFF00"/>
                </a:solidFill>
              </a:rPr>
              <a:t>شستشو و ضد عفوني بدپن ( لگن </a:t>
            </a:r>
            <a:r>
              <a:rPr lang="fa-IR" b="1" dirty="0" smtClean="0">
                <a:solidFill>
                  <a:srgbClr val="FFFF00"/>
                </a:solidFill>
              </a:rPr>
              <a:t>) و ظرف ادرار ( یورین بگ 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ابتدا </a:t>
            </a:r>
            <a:r>
              <a:rPr lang="fa-IR" dirty="0"/>
              <a:t>بايد لگن را داخل فاضلاب تخليه نموده و با آب داغ شستشو داده تا آلودگي </a:t>
            </a:r>
            <a:r>
              <a:rPr lang="fa-IR" dirty="0" smtClean="0"/>
              <a:t>ظاهري </a:t>
            </a:r>
            <a:r>
              <a:rPr lang="fa-IR" dirty="0"/>
              <a:t>آن پاك شود</a:t>
            </a:r>
            <a:r>
              <a:rPr lang="fa-IR" dirty="0" smtClean="0"/>
              <a:t>.، </a:t>
            </a:r>
            <a:r>
              <a:rPr lang="fa-IR" dirty="0" smtClean="0"/>
              <a:t>سپس </a:t>
            </a:r>
            <a:r>
              <a:rPr lang="fa-IR" dirty="0"/>
              <a:t>در تشت مخصوص ضد عفوني لگن كه حاوي وايتكس </a:t>
            </a:r>
            <a:r>
              <a:rPr lang="fa-IR" dirty="0" smtClean="0"/>
              <a:t>10% است به مدت 10  </a:t>
            </a:r>
            <a:r>
              <a:rPr lang="fa-IR" dirty="0"/>
              <a:t>دقيقه غوطه ور نمائيد. </a:t>
            </a:r>
            <a:r>
              <a:rPr lang="fa-IR" dirty="0" smtClean="0"/>
              <a:t>سپس لگن </a:t>
            </a:r>
            <a:r>
              <a:rPr lang="fa-IR" dirty="0"/>
              <a:t>را خارج نموده با محلول شوينده و آب داغ شسته و بصورت  وارونه  در قفسه لگن </a:t>
            </a:r>
            <a:r>
              <a:rPr lang="fa-IR" dirty="0" smtClean="0"/>
              <a:t>نگهداري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3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30580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rgbClr val="FFFF00"/>
                </a:solidFill>
              </a:rPr>
              <a:t>دستورالعمل شستشوی پرده ها :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شستشوي پرده هاي هر بخش بر حسب نوع آن متفاوت است . شستشوي پرده هاي پارچه اي معمولاً هر سه ماه </a:t>
            </a:r>
            <a:r>
              <a:rPr lang="fa-IR" dirty="0" smtClean="0"/>
              <a:t>تا شش ماه يكبار با </a:t>
            </a:r>
            <a:r>
              <a:rPr lang="fa-IR" dirty="0"/>
              <a:t>آب </a:t>
            </a:r>
            <a:r>
              <a:rPr lang="fa-IR" dirty="0" smtClean="0"/>
              <a:t>دترجنت </a:t>
            </a:r>
            <a:r>
              <a:rPr lang="fa-IR" dirty="0"/>
              <a:t>كافي است و شستشوي پرده هاي كركره هر دو هفته يكبار با يك دستمال محتوي دترجنت گرد و غبار آن برطرف شود و هر سه ماه يكبار بطور كامل با آب و دترجنت شسته شود و سپس نصب شوند.</a:t>
            </a:r>
          </a:p>
          <a:p>
            <a:pPr algn="r" rtl="1"/>
            <a:r>
              <a:rPr lang="fa-IR" dirty="0"/>
              <a:t>در صورت آلوده شدن پرده ها با ترشحات عفوني بيماران بايد گندزدايي نيز انجام گيرد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2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solidFill>
                  <a:srgbClr val="FFFF00"/>
                </a:solidFill>
              </a:rPr>
              <a:t>نظافت يخچال: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يخچالها بايد بصورت هفتگي تميز شوند و بايد دقت شود از گذاشتن پلاستيك سياه داخل يخچال خودداري شود 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/>
              <a:t>پارچه مورد استفاده جهت نظافت يخچال بايد از وسايل نظافت ساير قسمتها مجزا باشد.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5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8991600" cy="20574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بهداشت محیط و کنترل عفونت در بیمارستان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343400"/>
            <a:ext cx="6480048" cy="1066800"/>
          </a:xfrm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rgbClr val="FFFF00"/>
                </a:solidFill>
                <a:cs typeface="+mj-cs"/>
              </a:rPr>
              <a:t>تهیه و تنظیم : فاطمه خدایاری </a:t>
            </a:r>
          </a:p>
          <a:p>
            <a:r>
              <a:rPr lang="fa-IR" sz="3600" dirty="0" smtClean="0">
                <a:solidFill>
                  <a:srgbClr val="FFFF00"/>
                </a:solidFill>
                <a:cs typeface="+mj-cs"/>
              </a:rPr>
              <a:t>(کارشناس کنترل عفونت )</a:t>
            </a:r>
            <a:endParaRPr lang="en-US" sz="3600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146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59436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3100" b="1" dirty="0">
                <a:solidFill>
                  <a:srgbClr val="FFFF00"/>
                </a:solidFill>
              </a:rPr>
              <a:t>نظافت انبار</a:t>
            </a:r>
            <a:r>
              <a:rPr lang="fa-IR" sz="3100" dirty="0"/>
              <a:t>:انبارها بايد هر هفته با دستمال مرطوب گردگيري شود و از گذاشتن كارتن در انبار جداً خودداري شود.</a:t>
            </a:r>
          </a:p>
          <a:p>
            <a:pPr algn="r" rtl="1"/>
            <a:endParaRPr lang="fa-IR" sz="3100" dirty="0"/>
          </a:p>
          <a:p>
            <a:pPr algn="r" rtl="1"/>
            <a:r>
              <a:rPr lang="fa-IR" sz="3100" b="1" dirty="0">
                <a:solidFill>
                  <a:srgbClr val="FFFF00"/>
                </a:solidFill>
              </a:rPr>
              <a:t>نظافت تلفن: </a:t>
            </a:r>
            <a:r>
              <a:rPr lang="fa-IR" sz="3100" dirty="0"/>
              <a:t>در پايان هر روز </a:t>
            </a:r>
            <a:r>
              <a:rPr lang="fa-IR" sz="3100" dirty="0" smtClean="0"/>
              <a:t>با محلول </a:t>
            </a:r>
            <a:r>
              <a:rPr lang="fa-IR" sz="3100" dirty="0"/>
              <a:t>سریع اثر الکلی  </a:t>
            </a:r>
            <a:r>
              <a:rPr lang="fa-IR" sz="3100" dirty="0" smtClean="0"/>
              <a:t>ضد </a:t>
            </a:r>
            <a:r>
              <a:rPr lang="fa-IR" sz="3100" dirty="0"/>
              <a:t>عفوني شود.</a:t>
            </a:r>
          </a:p>
          <a:p>
            <a:pPr marL="36576" indent="0" algn="r" rtl="1">
              <a:buNone/>
            </a:pPr>
            <a:endParaRPr lang="fa-IR" sz="3100" dirty="0"/>
          </a:p>
          <a:p>
            <a:pPr algn="r" rtl="1"/>
            <a:r>
              <a:rPr lang="fa-IR" sz="3100" b="1" dirty="0">
                <a:solidFill>
                  <a:srgbClr val="FFFF00"/>
                </a:solidFill>
              </a:rPr>
              <a:t>نظافت ترالي پانسمان و دارو : </a:t>
            </a:r>
            <a:r>
              <a:rPr lang="fa-IR" sz="3100" dirty="0"/>
              <a:t>قبل از انجام كار و پايان هر شيفت كاري بايستي روي ترالي با </a:t>
            </a:r>
            <a:r>
              <a:rPr lang="fa-IR" sz="3100" dirty="0" smtClean="0"/>
              <a:t>محلول سریع اثر الکلی ضد </a:t>
            </a:r>
            <a:r>
              <a:rPr lang="fa-IR" sz="3100" dirty="0"/>
              <a:t>عفوني شود و اگر آلودگي روي ترالي باشد ابتدا آن را پاك كرده و سپس با </a:t>
            </a:r>
            <a:r>
              <a:rPr lang="fa-IR" sz="3100" dirty="0" smtClean="0"/>
              <a:t>محلول </a:t>
            </a:r>
            <a:r>
              <a:rPr lang="fa-IR" sz="3100" dirty="0"/>
              <a:t>ضد عفوني شود. دقت شود پايه و چرخ هاي ترالي بايد روزانه با دستمال جداگانه تميز شود.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6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rgbClr val="FFFF00"/>
                </a:solidFill>
              </a:rPr>
              <a:t>نظافت دستگاه فشار سنج و </a:t>
            </a:r>
            <a:r>
              <a:rPr lang="fa-IR" sz="3200" b="1" dirty="0" smtClean="0">
                <a:solidFill>
                  <a:srgbClr val="FFFF00"/>
                </a:solidFill>
              </a:rPr>
              <a:t>گوشي: </a:t>
            </a:r>
            <a:r>
              <a:rPr lang="fa-IR" sz="3200" dirty="0" smtClean="0"/>
              <a:t>گوشي </a:t>
            </a:r>
            <a:r>
              <a:rPr lang="fa-IR" sz="3200" dirty="0"/>
              <a:t>فشارسنج بايد با </a:t>
            </a:r>
            <a:r>
              <a:rPr lang="fa-IR" sz="3200" dirty="0" smtClean="0"/>
              <a:t>محلول سریع اثر الکلی ضدعفوني </a:t>
            </a:r>
            <a:r>
              <a:rPr lang="fa-IR" sz="3200" dirty="0"/>
              <a:t>شود. كاف دستگاه فشارسنج در صورت آلودگي بايد خارج و شسته </a:t>
            </a:r>
            <a:r>
              <a:rPr lang="fa-IR" sz="3200" dirty="0" smtClean="0"/>
              <a:t>شود</a:t>
            </a:r>
          </a:p>
          <a:p>
            <a:pPr algn="r" rtl="1"/>
            <a:r>
              <a:rPr lang="fa-IR" sz="3200" b="1" dirty="0" smtClean="0">
                <a:solidFill>
                  <a:srgbClr val="FFFF00"/>
                </a:solidFill>
              </a:rPr>
              <a:t>شستشوی </a:t>
            </a:r>
            <a:r>
              <a:rPr lang="fa-IR" sz="3200" b="1" dirty="0">
                <a:solidFill>
                  <a:srgbClr val="FFFF00"/>
                </a:solidFill>
              </a:rPr>
              <a:t>سطل های </a:t>
            </a:r>
            <a:r>
              <a:rPr lang="fa-IR" sz="3200" b="1" dirty="0" smtClean="0">
                <a:solidFill>
                  <a:srgbClr val="FFFF00"/>
                </a:solidFill>
              </a:rPr>
              <a:t>آشغال: </a:t>
            </a:r>
            <a:r>
              <a:rPr lang="fa-IR" sz="3200" dirty="0" smtClean="0"/>
              <a:t>در </a:t>
            </a:r>
            <a:r>
              <a:rPr lang="fa-IR" sz="3200" dirty="0"/>
              <a:t>پایان هر شیفت کاری که زباله ها تخلیه می شود بایستی سطلهای زباله با آب داغ و دترجنت ( مواد پاک کننده ) شستشو شود و به صورت وارونه نگهداری شود تا خشک شود و سپس کیسه زباله جدید کشیده شود</a:t>
            </a: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831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شستشوی محفظه فلومتر اکسیژن :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dirty="0"/>
              <a:t>برای استفاده اختصاصی هر بیمار با آب مقطر  به مقدار لازم پر شود و تاریخ ثبت شود و هر 24 ساعت با ماده دترجنت شستشو و خشک شده و پس از ترخیص بیمار  بعد از مراحل گندزدایی و شستشو در محلول ضدعفونی سطح بالا غوطه ور گردد. ،</a:t>
            </a:r>
          </a:p>
          <a:p>
            <a:pPr algn="r" rtl="1"/>
            <a:r>
              <a:rPr lang="fa-IR" dirty="0"/>
              <a:t> در صورت عدم استفاده  به صورت هفتگی با محلول ضدعفونی سطح بالا شستشو و خشک گردد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 smtClean="0">
                <a:solidFill>
                  <a:srgbClr val="FFFF00"/>
                </a:solidFill>
              </a:rPr>
              <a:t>خود فلومتر </a:t>
            </a:r>
            <a:r>
              <a:rPr lang="fa-IR" dirty="0" smtClean="0"/>
              <a:t>با محلول سریع اثر الکلی ضدعفونی گردد</a:t>
            </a:r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0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5897563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FFFF00"/>
                </a:solidFill>
              </a:rPr>
              <a:t>شستشوی پاتل ساکشن ها :</a:t>
            </a:r>
            <a:r>
              <a:rPr lang="fa-IR" dirty="0"/>
              <a:t>بعد </a:t>
            </a:r>
            <a:r>
              <a:rPr lang="fa-IR" dirty="0" smtClean="0"/>
              <a:t>از استفاده مایع داخل دستشویی تخلیه و سپس با </a:t>
            </a:r>
            <a:r>
              <a:rPr lang="fa-IR" dirty="0"/>
              <a:t>ماده دترجنت شستشو </a:t>
            </a:r>
            <a:r>
              <a:rPr lang="fa-IR" dirty="0" smtClean="0"/>
              <a:t>و بعد در </a:t>
            </a:r>
            <a:r>
              <a:rPr lang="fa-IR" dirty="0"/>
              <a:t>محلول ضدعفونی سطح </a:t>
            </a:r>
            <a:r>
              <a:rPr lang="fa-IR" dirty="0" smtClean="0"/>
              <a:t>متوسط </a:t>
            </a:r>
            <a:r>
              <a:rPr lang="fa-IR" dirty="0"/>
              <a:t>غوطه ور گردد. </a:t>
            </a:r>
            <a:r>
              <a:rPr lang="fa-IR" dirty="0" smtClean="0"/>
              <a:t>در صورت عدم استفاده هر ماه ضدعفونی شود.</a:t>
            </a:r>
          </a:p>
          <a:p>
            <a:pPr algn="r" rtl="1"/>
            <a:r>
              <a:rPr lang="fa-IR" b="1" dirty="0" smtClean="0">
                <a:solidFill>
                  <a:srgbClr val="FFFF00"/>
                </a:solidFill>
              </a:rPr>
              <a:t>شستشوی تیغه های لارنگوسکوپ و امبوبگ : </a:t>
            </a:r>
            <a:r>
              <a:rPr lang="fa-IR" dirty="0" smtClean="0"/>
              <a:t>بعد از استفاده با </a:t>
            </a:r>
            <a:r>
              <a:rPr lang="fa-IR" dirty="0"/>
              <a:t>ماده دترجنت شستشو و بعد در محلول ضدعفونی سطح </a:t>
            </a:r>
            <a:r>
              <a:rPr lang="fa-IR" dirty="0" smtClean="0"/>
              <a:t>بالا </a:t>
            </a:r>
            <a:r>
              <a:rPr lang="fa-IR" dirty="0"/>
              <a:t>غوطه ور گردد. در صورت عدم استفاده هر ماه ضدعفونی شود</a:t>
            </a:r>
            <a:r>
              <a:rPr lang="fa-IR" dirty="0" smtClean="0"/>
              <a:t>.</a:t>
            </a:r>
          </a:p>
          <a:p>
            <a:pPr algn="r" rtl="1"/>
            <a:r>
              <a:rPr lang="fa-IR" b="1" dirty="0" smtClean="0">
                <a:solidFill>
                  <a:srgbClr val="FFFF00"/>
                </a:solidFill>
              </a:rPr>
              <a:t>دسته لارنگوسکوپ : </a:t>
            </a:r>
            <a:r>
              <a:rPr lang="fa-IR" dirty="0" smtClean="0"/>
              <a:t>با محلول سریع اثر الکلی ضدعفونی گردد.</a:t>
            </a:r>
            <a:endParaRPr lang="fa-IR" dirty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91081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15401" cy="6705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362200" y="428604"/>
            <a:ext cx="4876800" cy="110799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600" b="1" i="0" u="none" strike="noStrike" kern="0" cap="none" spc="0" normalizeH="0" baseline="0" noProof="0" dirty="0" smtClean="0">
                <a:ln/>
                <a:solidFill>
                  <a:srgbClr val="B32C16"/>
                </a:solidFill>
                <a:effectLst/>
                <a:uLnTx/>
                <a:uFillTx/>
              </a:rPr>
              <a:t>با تشکر </a:t>
            </a:r>
            <a:endParaRPr kumimoji="0" lang="fa-IR" sz="6600" b="1" i="0" u="none" strike="noStrike" kern="0" cap="none" spc="0" normalizeH="0" baseline="0" noProof="0" dirty="0">
              <a:ln/>
              <a:solidFill>
                <a:srgbClr val="B32C16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2881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4225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b="1" dirty="0">
                <a:solidFill>
                  <a:srgbClr val="FFFF00"/>
                </a:solidFill>
              </a:rPr>
              <a:t>دستورالعمل های نظافت </a:t>
            </a:r>
            <a:r>
              <a:rPr lang="fa-IR" sz="3600" b="1" dirty="0" smtClean="0">
                <a:solidFill>
                  <a:srgbClr val="FFFF00"/>
                </a:solidFill>
              </a:rPr>
              <a:t>و ضدعفونی </a:t>
            </a:r>
            <a:r>
              <a:rPr lang="fa-IR" sz="3600" b="1" dirty="0">
                <a:solidFill>
                  <a:srgbClr val="FFFF00"/>
                </a:solidFill>
              </a:rPr>
              <a:t>بیمارستان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dirty="0"/>
              <a:t>علیرغم پیشرفت های چشمگیری که د رابطه با مسائل بهداشتی در دهه های اخیر در کشورهای در حال توسعه بویژه در کشور ما، اتفاق افتاده است  متاسفانه هنوز هم مسئله نظافت و ضد عفونی در بیمارستانها به جد پیگیری و پایش نمی </a:t>
            </a:r>
            <a:r>
              <a:rPr lang="fa-IR" dirty="0" smtClean="0"/>
              <a:t>شود</a:t>
            </a:r>
            <a:endParaRPr lang="fa-IR" dirty="0"/>
          </a:p>
          <a:p>
            <a:pPr algn="r" rtl="1"/>
            <a:r>
              <a:rPr lang="fa-IR" dirty="0" smtClean="0"/>
              <a:t>دستورالعمل </a:t>
            </a:r>
            <a:r>
              <a:rPr lang="fa-IR" dirty="0"/>
              <a:t>ذیل برگرفته از  بخشنامه ها و دستورالعمل های مرکز سلامت محیط و کار وزارت بهداشت و در جهت اطلاع و اجرا در سطح بیمارستان ها در مواقع لازم تهیه شده است . </a:t>
            </a:r>
            <a:r>
              <a:rPr lang="fa-IR" dirty="0" smtClean="0"/>
              <a:t>تا بتوان </a:t>
            </a:r>
            <a:r>
              <a:rPr lang="fa-IR" dirty="0"/>
              <a:t>بر اساس دستورالعمل اقدامات مقتضی را انجام داد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81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458200" cy="1143000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>
                <a:solidFill>
                  <a:srgbClr val="FFFF00"/>
                </a:solidFill>
              </a:rPr>
              <a:t>دستورالعمل ضدعفونی و شستشو در بخشهای عمومی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/>
          </a:bodyPr>
          <a:lstStyle/>
          <a:p>
            <a:pPr algn="justLow" rtl="1"/>
            <a:r>
              <a:rPr lang="fa-IR" sz="4000" dirty="0"/>
              <a:t>مواد ضدعفونی کننده مصرفی در بخشهای عمومی </a:t>
            </a:r>
            <a:r>
              <a:rPr lang="fa-IR" sz="4000" dirty="0">
                <a:solidFill>
                  <a:srgbClr val="FFFF00"/>
                </a:solidFill>
              </a:rPr>
              <a:t>وایتکس</a:t>
            </a:r>
            <a:r>
              <a:rPr lang="fa-IR" sz="4000" dirty="0"/>
              <a:t> می </a:t>
            </a:r>
            <a:r>
              <a:rPr lang="fa-IR" sz="4000" dirty="0" smtClean="0"/>
              <a:t>باشد</a:t>
            </a:r>
          </a:p>
          <a:p>
            <a:pPr algn="justLow" rtl="1"/>
            <a:r>
              <a:rPr lang="fa-IR" sz="4000" dirty="0" smtClean="0"/>
              <a:t>و </a:t>
            </a:r>
            <a:r>
              <a:rPr lang="fa-IR" sz="4000" dirty="0"/>
              <a:t>هر بخش هفته ای یکبار نظافت کلی می شود و به این ترتیب که طبق برنامه که توسط سرپرستار هر بخش تنظیم می شود در هر </a:t>
            </a:r>
            <a:r>
              <a:rPr lang="fa-IR" sz="4000" dirty="0" smtClean="0"/>
              <a:t>سه شیفت</a:t>
            </a:r>
            <a:r>
              <a:rPr lang="fa-IR" sz="4000" dirty="0"/>
              <a:t>  کاری برنامه نظافت دارند </a:t>
            </a:r>
            <a:endParaRPr lang="fa-IR" sz="4000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96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467600" cy="1020762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FFFF00"/>
                </a:solidFill>
              </a:rPr>
              <a:t>نحوه رقیق </a:t>
            </a:r>
            <a:r>
              <a:rPr lang="fa-IR" dirty="0" smtClean="0">
                <a:solidFill>
                  <a:srgbClr val="FFFF00"/>
                </a:solidFill>
              </a:rPr>
              <a:t>کردن وایتکس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fa-IR" dirty="0"/>
              <a:t>جهت گندزدایی عمومی محیط  </a:t>
            </a:r>
            <a:r>
              <a:rPr lang="fa-IR" dirty="0" smtClean="0"/>
              <a:t>100/ 1 = 1%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/>
              <a:t> </a:t>
            </a:r>
            <a:r>
              <a:rPr lang="fa-IR" dirty="0" smtClean="0"/>
              <a:t>یادمان باشد به ازای هر مقدار وایتکس ، باید به همان میزان آب از کل آب برداشته شود و بعد وایتکس ریخته شود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310353"/>
              </p:ext>
            </p:extLst>
          </p:nvPr>
        </p:nvGraphicFramePr>
        <p:xfrm>
          <a:off x="228600" y="2209800"/>
          <a:ext cx="8382000" cy="251460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794000"/>
                <a:gridCol w="2794000"/>
                <a:gridCol w="2794000"/>
              </a:tblGrid>
              <a:tr h="442751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غلظت مورد نظر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مقدار وایتکس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مقدار آب</a:t>
                      </a:r>
                      <a:endParaRPr lang="en-US" sz="2000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r>
                        <a:rPr lang="en-US" dirty="0" smtClean="0"/>
                        <a:t>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cc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یک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r>
                        <a:rPr lang="en-US" dirty="0" smtClean="0"/>
                        <a:t>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دو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r>
                        <a:rPr lang="en-US" dirty="0" smtClean="0"/>
                        <a:t>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سه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r>
                        <a:rPr lang="en-US" dirty="0" smtClean="0"/>
                        <a:t>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چهار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577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FFFF00"/>
                </a:solidFill>
              </a:rPr>
              <a:t>نحوه رقیق کردن وایتکس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953000"/>
          </a:xfrm>
        </p:spPr>
        <p:txBody>
          <a:bodyPr/>
          <a:lstStyle/>
          <a:p>
            <a:pPr algn="r" rtl="1"/>
            <a:r>
              <a:rPr lang="fa-IR" dirty="0"/>
              <a:t>جهت ترشحات خونی    1/10  = 10</a:t>
            </a:r>
            <a:r>
              <a:rPr lang="fa-IR" dirty="0" smtClean="0"/>
              <a:t>%</a:t>
            </a:r>
            <a:r>
              <a:rPr lang="fa-IR" sz="2600" dirty="0">
                <a:solidFill>
                  <a:prstClr val="white"/>
                </a:solidFill>
              </a:rPr>
              <a:t> </a:t>
            </a:r>
            <a:endParaRPr lang="en-US" sz="2600" dirty="0" smtClean="0">
              <a:solidFill>
                <a:prstClr val="white"/>
              </a:solidFill>
            </a:endParaRPr>
          </a:p>
          <a:p>
            <a:pPr algn="r" rtl="1"/>
            <a:endParaRPr lang="en-US" sz="2600" dirty="0">
              <a:solidFill>
                <a:prstClr val="white"/>
              </a:solidFill>
            </a:endParaRPr>
          </a:p>
          <a:p>
            <a:pPr algn="r" rtl="1"/>
            <a:endParaRPr lang="en-US" sz="2600" dirty="0" smtClean="0">
              <a:solidFill>
                <a:prstClr val="white"/>
              </a:solidFill>
            </a:endParaRPr>
          </a:p>
          <a:p>
            <a:pPr algn="r" rtl="1"/>
            <a:endParaRPr lang="en-US" sz="2600" dirty="0">
              <a:solidFill>
                <a:prstClr val="white"/>
              </a:solidFill>
            </a:endParaRPr>
          </a:p>
          <a:p>
            <a:pPr algn="r" rtl="1"/>
            <a:endParaRPr lang="en-US" sz="2600" dirty="0" smtClean="0">
              <a:solidFill>
                <a:prstClr val="white"/>
              </a:solidFill>
            </a:endParaRPr>
          </a:p>
          <a:p>
            <a:pPr algn="r" rtl="1"/>
            <a:endParaRPr lang="en-US" sz="2600" dirty="0">
              <a:solidFill>
                <a:prstClr val="white"/>
              </a:solidFill>
            </a:endParaRPr>
          </a:p>
          <a:p>
            <a:pPr algn="r" rtl="1"/>
            <a:endParaRPr lang="en-US" sz="2600" dirty="0" smtClean="0">
              <a:solidFill>
                <a:prstClr val="white"/>
              </a:solidFill>
            </a:endParaRPr>
          </a:p>
          <a:p>
            <a:pPr algn="r" rtl="1"/>
            <a:endParaRPr lang="en-US" sz="2600" dirty="0">
              <a:solidFill>
                <a:prstClr val="white"/>
              </a:solidFill>
            </a:endParaRPr>
          </a:p>
          <a:p>
            <a:pPr algn="r" rtl="1"/>
            <a:r>
              <a:rPr lang="fa-IR" sz="2600" dirty="0" smtClean="0">
                <a:solidFill>
                  <a:prstClr val="white"/>
                </a:solidFill>
              </a:rPr>
              <a:t>یادمان </a:t>
            </a:r>
            <a:r>
              <a:rPr lang="fa-IR" sz="2600" dirty="0">
                <a:solidFill>
                  <a:prstClr val="white"/>
                </a:solidFill>
              </a:rPr>
              <a:t>باشد به ازای هر مقدار وایتکس ، باید به همان میزان آب از کل </a:t>
            </a:r>
            <a:r>
              <a:rPr lang="fa-IR" sz="2600" dirty="0" smtClean="0">
                <a:solidFill>
                  <a:prstClr val="white"/>
                </a:solidFill>
              </a:rPr>
              <a:t>آب </a:t>
            </a:r>
            <a:r>
              <a:rPr lang="fa-IR" sz="2600" dirty="0">
                <a:solidFill>
                  <a:prstClr val="white"/>
                </a:solidFill>
              </a:rPr>
              <a:t>برداشته شود و بعد وایتکس ریخته شود</a:t>
            </a:r>
            <a:endParaRPr lang="en-US" dirty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  <a:p>
            <a:pPr algn="r" rtl="1"/>
            <a:endParaRPr lang="en-US" dirty="0" smtClean="0"/>
          </a:p>
          <a:p>
            <a:pPr algn="r" rtl="1"/>
            <a:endParaRPr lang="fa-IR" dirty="0"/>
          </a:p>
          <a:p>
            <a:pPr marL="36576" indent="0" algn="r" rtl="1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600436"/>
              </p:ext>
            </p:extLst>
          </p:nvPr>
        </p:nvGraphicFramePr>
        <p:xfrm>
          <a:off x="304800" y="2590800"/>
          <a:ext cx="8382000" cy="251460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794000"/>
                <a:gridCol w="2794000"/>
                <a:gridCol w="2794000"/>
              </a:tblGrid>
              <a:tr h="442751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غلظت مورد نظر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مقدار وایتکس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/>
                        <a:t>مقدار آب</a:t>
                      </a:r>
                      <a:endParaRPr lang="en-US" sz="2000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</a:t>
                      </a:r>
                      <a:r>
                        <a:rPr lang="en-US" dirty="0" smtClean="0"/>
                        <a:t> </a:t>
                      </a:r>
                      <a:r>
                        <a:rPr lang="fa-IR" dirty="0" smtClean="0"/>
                        <a:t> </a:t>
                      </a:r>
                      <a:r>
                        <a:rPr lang="en-US" dirty="0" smtClean="0"/>
                        <a:t>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cc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یک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r>
                        <a:rPr lang="en-US" dirty="0" smtClean="0"/>
                        <a:t>00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دو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r>
                        <a:rPr lang="en-US" dirty="0" smtClean="0"/>
                        <a:t>00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سه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  <a:tr h="414370"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r>
                        <a:rPr lang="en-US" dirty="0" smtClean="0"/>
                        <a:t>00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4000</a:t>
                      </a:r>
                      <a:r>
                        <a:rPr lang="en-US" dirty="0" smtClean="0"/>
                        <a:t>cc/ </a:t>
                      </a:r>
                      <a:r>
                        <a:rPr lang="fa-IR" dirty="0" smtClean="0"/>
                        <a:t>چهار</a:t>
                      </a:r>
                      <a:r>
                        <a:rPr lang="fa-IR" baseline="0" dirty="0" smtClean="0"/>
                        <a:t> لیتر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7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>
                <a:solidFill>
                  <a:srgbClr val="FFFF00"/>
                </a:solidFill>
                <a:latin typeface="+mn-lt"/>
              </a:rPr>
              <a:t>(</a:t>
            </a:r>
            <a:r>
              <a:rPr lang="fa-IR" sz="4000" b="1" dirty="0" smtClean="0">
                <a:solidFill>
                  <a:srgbClr val="FFFF00"/>
                </a:solidFill>
              </a:rPr>
              <a:t>دستورالعمل </a:t>
            </a:r>
            <a:r>
              <a:rPr lang="fa-IR" sz="4000" b="1" dirty="0">
                <a:solidFill>
                  <a:srgbClr val="FFFF00"/>
                </a:solidFill>
              </a:rPr>
              <a:t>نظافت زمین </a:t>
            </a:r>
            <a:r>
              <a:rPr lang="fa-IR" sz="3600" b="1" dirty="0">
                <a:solidFill>
                  <a:srgbClr val="FFFF00"/>
                </a:solidFill>
              </a:rPr>
              <a:t>(</a:t>
            </a:r>
            <a:r>
              <a:rPr lang="fa-IR" sz="4000" b="1" dirty="0" smtClean="0">
                <a:solidFill>
                  <a:srgbClr val="FFFF00"/>
                </a:solidFill>
              </a:rPr>
              <a:t>کف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/>
          </a:bodyPr>
          <a:lstStyle/>
          <a:p>
            <a:pPr algn="justLow" rtl="1"/>
            <a:r>
              <a:rPr lang="fa-IR" sz="3600" dirty="0" smtClean="0"/>
              <a:t>در این </a:t>
            </a:r>
            <a:r>
              <a:rPr lang="fa-IR" sz="3600" dirty="0"/>
              <a:t>بیمارستان </a:t>
            </a:r>
            <a:r>
              <a:rPr lang="fa-IR" sz="3600" dirty="0" smtClean="0"/>
              <a:t>در بخش های عمومی ( </a:t>
            </a:r>
            <a:r>
              <a:rPr lang="fa-IR" sz="3600" dirty="0"/>
              <a:t>اورژانس، جراحی ، اطفال </a:t>
            </a:r>
            <a:r>
              <a:rPr lang="fa-IR" sz="3600" dirty="0" smtClean="0"/>
              <a:t>، ازمایشگاه )با </a:t>
            </a:r>
            <a:r>
              <a:rPr lang="fa-IR" sz="3600" dirty="0"/>
              <a:t>توجه به تعداد زیاد بیماران و رفت و آمد زیاد همراهیان در تمامی مواقع هنگام نظافت از </a:t>
            </a:r>
            <a:r>
              <a:rPr lang="fa-IR" sz="3600" dirty="0">
                <a:solidFill>
                  <a:srgbClr val="FFFF00"/>
                </a:solidFill>
              </a:rPr>
              <a:t>وایتکس</a:t>
            </a:r>
            <a:r>
              <a:rPr lang="fa-IR" sz="3600" dirty="0"/>
              <a:t> </a:t>
            </a:r>
            <a:r>
              <a:rPr lang="fa-IR" sz="3600" dirty="0" smtClean="0">
                <a:solidFill>
                  <a:srgbClr val="FFFF00"/>
                </a:solidFill>
              </a:rPr>
              <a:t>1% </a:t>
            </a:r>
            <a:r>
              <a:rPr lang="fa-IR" sz="3600" dirty="0"/>
              <a:t>استفاده می </a:t>
            </a:r>
            <a:r>
              <a:rPr lang="fa-IR" sz="3600" dirty="0" smtClean="0"/>
              <a:t>شود و در بخش های ویژه مثل ( اتاق عمل ، بلوک زایمانی ، </a:t>
            </a:r>
            <a:r>
              <a:rPr lang="en-US" sz="3600" dirty="0" smtClean="0"/>
              <a:t>ICU </a:t>
            </a:r>
            <a:r>
              <a:rPr lang="fa-IR" sz="3600" dirty="0" smtClean="0"/>
              <a:t> و </a:t>
            </a:r>
            <a:r>
              <a:rPr lang="en-US" sz="3600" dirty="0" smtClean="0"/>
              <a:t>CCU</a:t>
            </a:r>
            <a:r>
              <a:rPr lang="fa-IR" sz="3600" dirty="0" smtClean="0"/>
              <a:t> و دیالیز) از محلول </a:t>
            </a:r>
            <a:r>
              <a:rPr lang="fa-IR" sz="3600" dirty="0" smtClean="0">
                <a:solidFill>
                  <a:srgbClr val="FFFF00"/>
                </a:solidFill>
              </a:rPr>
              <a:t>دکونکس </a:t>
            </a:r>
            <a:r>
              <a:rPr lang="en-US" sz="3600" dirty="0" smtClean="0">
                <a:solidFill>
                  <a:srgbClr val="FFFF00"/>
                </a:solidFill>
              </a:rPr>
              <a:t>AF50</a:t>
            </a:r>
            <a:r>
              <a:rPr lang="fa-IR" sz="3600" dirty="0" smtClean="0">
                <a:solidFill>
                  <a:srgbClr val="FFFF00"/>
                </a:solidFill>
              </a:rPr>
              <a:t> یا ریوسپت اف دی پلاس 2% </a:t>
            </a:r>
            <a:r>
              <a:rPr lang="fa-IR" sz="3600" dirty="0" smtClean="0"/>
              <a:t>استفاده کنند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33743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b="1" dirty="0">
                <a:solidFill>
                  <a:srgbClr val="FFFF00"/>
                </a:solidFill>
              </a:rPr>
              <a:t>دستورالعمل نظافت دیوارها و سقف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dirty="0"/>
              <a:t>در صورتیکه این سطوح تمیز ، صاف ، خشک وسالم باشند. احتمال خطر عفونت بسیار پائین می باشد. نظافت دیوارها و سقف جهت جلوگیری از آلودگی و کثیفی ظاهری بایستی در فواصل منظم انجام پذیرد</a:t>
            </a:r>
            <a:r>
              <a:rPr lang="en-US" dirty="0"/>
              <a:t>. </a:t>
            </a:r>
            <a:br>
              <a:rPr lang="en-US" dirty="0"/>
            </a:br>
            <a:r>
              <a:rPr lang="fa-IR" dirty="0"/>
              <a:t>استفاده از مواد ضد عفونی مگر  در موارد آلودگی شناخته شده لازم نمی باشد ، ولی با توجه به شلوغی بیمارستان امدادی و تعدا زیاد بیماران در هر بخش در تمامی موارد نظافت با </a:t>
            </a:r>
            <a:r>
              <a:rPr lang="fa-IR" dirty="0">
                <a:solidFill>
                  <a:srgbClr val="FFFF00"/>
                </a:solidFill>
              </a:rPr>
              <a:t>وایتکس 100/1</a:t>
            </a:r>
            <a:r>
              <a:rPr lang="fa-IR" dirty="0"/>
              <a:t> انجام می شود و در صورت وجود خون و ترشحات خونی </a:t>
            </a:r>
            <a:r>
              <a:rPr lang="fa-IR" dirty="0">
                <a:solidFill>
                  <a:srgbClr val="FFFF00"/>
                </a:solidFill>
              </a:rPr>
              <a:t>از وایتکس 10/1</a:t>
            </a:r>
            <a:r>
              <a:rPr lang="fa-IR" dirty="0"/>
              <a:t> استفاده می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04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b="1" dirty="0" smtClean="0">
                <a:solidFill>
                  <a:srgbClr val="FFFF00"/>
                </a:solidFill>
              </a:rPr>
              <a:t>دستوروالعمل نظافت سرویس های بهداشتی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حمامها و </a:t>
            </a:r>
            <a:r>
              <a:rPr lang="fa-IR" dirty="0" smtClean="0"/>
              <a:t>سرویس های بهداشتی ترجیحا هر شیفت </a:t>
            </a:r>
            <a:r>
              <a:rPr lang="fa-IR" dirty="0"/>
              <a:t>تمیز گردد. </a:t>
            </a:r>
            <a:r>
              <a:rPr lang="fa-IR" dirty="0" smtClean="0"/>
              <a:t>در </a:t>
            </a:r>
            <a:r>
              <a:rPr lang="fa-IR" dirty="0"/>
              <a:t>مواردی که بیمار عفونی استحمام کرده یا بیمار مبتلا به ارگانیسم های مقاوم و یا ارگانیسم های مشکل  دار باشد، بایستی از ماده ضد عفونی کننده استفاده شود. ضد عفونی نمودن ، قبل از استحمام بیماران با زخم باز نیز لازم می باشد</a:t>
            </a:r>
            <a:r>
              <a:rPr lang="en-US" dirty="0"/>
              <a:t>. </a:t>
            </a:r>
            <a:br>
              <a:rPr lang="en-US" dirty="0"/>
            </a:br>
            <a:r>
              <a:rPr lang="fa-IR" dirty="0"/>
              <a:t>ماده ضد عفونی مناسب در این بیمارستان </a:t>
            </a:r>
            <a:r>
              <a:rPr lang="fa-IR" dirty="0" smtClean="0">
                <a:solidFill>
                  <a:srgbClr val="FFFF00"/>
                </a:solidFill>
              </a:rPr>
              <a:t>وایتکس %1</a:t>
            </a:r>
            <a:r>
              <a:rPr lang="fa-IR" dirty="0" smtClean="0"/>
              <a:t> </a:t>
            </a:r>
            <a:r>
              <a:rPr lang="fa-IR" dirty="0"/>
              <a:t>می باشد</a:t>
            </a:r>
            <a:r>
              <a:rPr lang="en-US" dirty="0"/>
              <a:t>.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82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364</TotalTime>
  <Words>1463</Words>
  <Application>Microsoft Office PowerPoint</Application>
  <PresentationFormat>On-screen Show (4:3)</PresentationFormat>
  <Paragraphs>140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Technic</vt:lpstr>
      <vt:lpstr>In the name of Allah </vt:lpstr>
      <vt:lpstr>بهداشت محیط و کنترل عفونت در بیمارستان</vt:lpstr>
      <vt:lpstr>دستورالعمل های نظافت و ضدعفونی بیمارستان </vt:lpstr>
      <vt:lpstr>دستورالعمل ضدعفونی و شستشو در بخشهای عمومی</vt:lpstr>
      <vt:lpstr>نحوه رقیق کردن وایتکس</vt:lpstr>
      <vt:lpstr>نحوه رقیق کردن وایتکس</vt:lpstr>
      <vt:lpstr>(دستورالعمل نظافت زمین (کف</vt:lpstr>
      <vt:lpstr>دستورالعمل نظافت دیوارها و سقف </vt:lpstr>
      <vt:lpstr>دستوروالعمل نظافت سرویس های بهداشتی</vt:lpstr>
      <vt:lpstr>دستورالعمل استفاده از تی ها</vt:lpstr>
      <vt:lpstr>انواع تی های مورد استفاده در بیمارستان</vt:lpstr>
      <vt:lpstr>دستورالعمل استفاده از تی شوی مکانیکی</vt:lpstr>
      <vt:lpstr>دستورالعمل استفاده از تی شوی مکانیکی</vt:lpstr>
      <vt:lpstr>پاشيده شدن خون و مواد آلوده بدن در محيط</vt:lpstr>
      <vt:lpstr>اگر مقدار خون کمتر از CC 30 باشد توصيه مي شود كه : </vt:lpstr>
      <vt:lpstr> در صورتي كه مقدار زياد خون يا مايعات آلوده به خون در محيط ريخته شده ( بيشتر از 30 سي سي ) يا اگر خون و ساير مايعات ، محتوي شيشه شكسته با اشيا ء نوك تيز باشند بايد : </vt:lpstr>
      <vt:lpstr>شستشو و ضد عفوني بدپن ( لگن ) و ظرف ادرار ( یورین بگ )</vt:lpstr>
      <vt:lpstr>دستورالعمل شستشوی پرده ها : </vt:lpstr>
      <vt:lpstr>نظافت يخچال: </vt:lpstr>
      <vt:lpstr>PowerPoint Presentation</vt:lpstr>
      <vt:lpstr>PowerPoint Presentation</vt:lpstr>
      <vt:lpstr>شستشوی محفظه فلومتر اکسیژن 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بهداشت محیط و کنترل عفونت در بیمارستان</dc:title>
  <dc:creator>khodayari</dc:creator>
  <cp:lastModifiedBy>Windows User</cp:lastModifiedBy>
  <cp:revision>30</cp:revision>
  <dcterms:created xsi:type="dcterms:W3CDTF">2006-08-16T00:00:00Z</dcterms:created>
  <dcterms:modified xsi:type="dcterms:W3CDTF">2019-07-02T18:46:36Z</dcterms:modified>
</cp:coreProperties>
</file>